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1442" r:id="rId2"/>
    <p:sldId id="1543" r:id="rId3"/>
    <p:sldId id="1508" r:id="rId4"/>
    <p:sldId id="1473" r:id="rId5"/>
    <p:sldId id="1510" r:id="rId6"/>
    <p:sldId id="1507" r:id="rId7"/>
    <p:sldId id="1511" r:id="rId8"/>
    <p:sldId id="1546" r:id="rId9"/>
    <p:sldId id="1520" r:id="rId10"/>
    <p:sldId id="1544" r:id="rId11"/>
    <p:sldId id="1545" r:id="rId12"/>
    <p:sldId id="1547" r:id="rId13"/>
    <p:sldId id="1552" r:id="rId14"/>
    <p:sldId id="1558" r:id="rId15"/>
    <p:sldId id="1550" r:id="rId16"/>
    <p:sldId id="1479" r:id="rId17"/>
    <p:sldId id="1548" r:id="rId18"/>
    <p:sldId id="1549" r:id="rId19"/>
    <p:sldId id="1482" r:id="rId20"/>
    <p:sldId id="1483" r:id="rId21"/>
    <p:sldId id="1485" r:id="rId22"/>
    <p:sldId id="1551" r:id="rId23"/>
    <p:sldId id="1487" r:id="rId24"/>
    <p:sldId id="1554" r:id="rId25"/>
    <p:sldId id="1555" r:id="rId26"/>
    <p:sldId id="1556" r:id="rId27"/>
    <p:sldId id="1557" r:id="rId28"/>
    <p:sldId id="1492" r:id="rId29"/>
    <p:sldId id="1493" r:id="rId30"/>
    <p:sldId id="1553" r:id="rId31"/>
    <p:sldId id="1523" r:id="rId32"/>
    <p:sldId id="1471" r:id="rId33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61" autoAdjust="0"/>
    <p:restoredTop sz="75202" autoAdjust="0"/>
  </p:normalViewPr>
  <p:slideViewPr>
    <p:cSldViewPr>
      <p:cViewPr varScale="1">
        <p:scale>
          <a:sx n="94" d="100"/>
          <a:sy n="94" d="100"/>
        </p:scale>
        <p:origin x="154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15.emf"/><Relationship Id="rId7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jpeg"/><Relationship Id="rId3" Type="http://schemas.openxmlformats.org/officeDocument/2006/relationships/image" Target="../media/image2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7" Type="http://schemas.openxmlformats.org/officeDocument/2006/relationships/image" Target="../media/image3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13.emf"/><Relationship Id="rId5" Type="http://schemas.openxmlformats.org/officeDocument/2006/relationships/image" Target="../media/image39.emf"/><Relationship Id="rId6" Type="http://schemas.openxmlformats.org/officeDocument/2006/relationships/image" Target="../media/image4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2.emf"/><Relationship Id="rId5" Type="http://schemas.openxmlformats.org/officeDocument/2006/relationships/image" Target="../media/image43.emf"/><Relationship Id="rId6" Type="http://schemas.openxmlformats.org/officeDocument/2006/relationships/image" Target="../media/image4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6.wmf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niversityOfWaterloo_logo_horiz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64" y="0"/>
            <a:ext cx="4393936" cy="1761759"/>
          </a:xfrm>
          <a:prstGeom prst="rect">
            <a:avLst/>
          </a:prstGeom>
        </p:spPr>
      </p:pic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 dirty="0">
                <a:solidFill>
                  <a:schemeClr val="bg2"/>
                </a:solidFill>
                <a:latin typeface="Gill Sans"/>
                <a:cs typeface="Gill Sans"/>
              </a:rPr>
              <a:t>Week </a:t>
            </a:r>
            <a:r>
              <a:rPr lang="en-US" sz="2800" b="0" dirty="0" smtClean="0">
                <a:solidFill>
                  <a:schemeClr val="bg2"/>
                </a:solidFill>
                <a:latin typeface="Gill Sans"/>
                <a:cs typeface="Gill Sans"/>
              </a:rPr>
              <a:t>8: Data Mining (1/4)</a:t>
            </a:r>
            <a:endParaRPr lang="en-US" sz="2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489/698 Big Data Infrastructure (Winter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2017)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February 28, 2017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/bigdata-2017w/</a:t>
            </a:r>
          </a:p>
        </p:txBody>
      </p:sp>
    </p:spTree>
    <p:extLst>
      <p:ext uri="{BB962C8B-B14F-4D97-AF65-F5344CB8AC3E}">
        <p14:creationId xmlns:p14="http://schemas.microsoft.com/office/powerpoint/2010/main" val="142429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0" y="1887538"/>
            <a:ext cx="5181600" cy="4818062"/>
            <a:chOff x="864" y="1497"/>
            <a:chExt cx="3264" cy="3035"/>
          </a:xfrm>
        </p:grpSpPr>
        <p:pic>
          <p:nvPicPr>
            <p:cNvPr id="12298" name="Picture 4" descr="BankoBrillDataGraph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00" y="1497"/>
              <a:ext cx="2928" cy="2747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</p:spPr>
        </p:pic>
        <p:sp>
          <p:nvSpPr>
            <p:cNvPr id="12299" name="Text Box 6"/>
            <p:cNvSpPr txBox="1">
              <a:spLocks noChangeArrowheads="1"/>
            </p:cNvSpPr>
            <p:nvPr/>
          </p:nvSpPr>
          <p:spPr bwMode="auto">
            <a:xfrm>
              <a:off x="864" y="4377"/>
              <a:ext cx="111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="0" dirty="0">
                  <a:solidFill>
                    <a:schemeClr val="bg1"/>
                  </a:solidFill>
                </a:rPr>
                <a:t>(</a:t>
              </a:r>
              <a:r>
                <a:rPr lang="en-US" sz="1000" b="0" dirty="0" err="1">
                  <a:solidFill>
                    <a:schemeClr val="bg1"/>
                  </a:solidFill>
                </a:rPr>
                <a:t>Banko</a:t>
              </a:r>
              <a:r>
                <a:rPr lang="en-US" sz="1000" b="0" dirty="0">
                  <a:solidFill>
                    <a:schemeClr val="bg1"/>
                  </a:solidFill>
                </a:rPr>
                <a:t> and Brill, ACL 2001)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0" y="1981200"/>
            <a:ext cx="8705850" cy="4876800"/>
            <a:chOff x="0" y="1556"/>
            <a:chExt cx="5484" cy="3072"/>
          </a:xfrm>
        </p:grpSpPr>
        <p:pic>
          <p:nvPicPr>
            <p:cNvPr id="12296" name="Picture 5" descr="MT-LM-size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60" y="1556"/>
              <a:ext cx="3324" cy="233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</p:pic>
        <p:sp>
          <p:nvSpPr>
            <p:cNvPr id="12297" name="Text Box 7"/>
            <p:cNvSpPr txBox="1">
              <a:spLocks noChangeArrowheads="1"/>
            </p:cNvSpPr>
            <p:nvPr/>
          </p:nvSpPr>
          <p:spPr bwMode="auto">
            <a:xfrm>
              <a:off x="0" y="4473"/>
              <a:ext cx="112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="0" dirty="0">
                  <a:solidFill>
                    <a:schemeClr val="bg1"/>
                  </a:solidFill>
                </a:rPr>
                <a:t>(</a:t>
              </a:r>
              <a:r>
                <a:rPr lang="en-US" sz="1000" b="0" dirty="0" err="1">
                  <a:solidFill>
                    <a:schemeClr val="bg1"/>
                  </a:solidFill>
                </a:rPr>
                <a:t>Brants</a:t>
              </a:r>
              <a:r>
                <a:rPr lang="en-US" sz="1000" b="0" dirty="0">
                  <a:solidFill>
                    <a:schemeClr val="bg1"/>
                  </a:solidFill>
                </a:rPr>
                <a:t> et al., EMNLP 2007)</a:t>
              </a:r>
              <a:endParaRPr lang="en-US" sz="1800" b="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 flipV="1">
            <a:off x="914400" y="2743200"/>
            <a:ext cx="3962400" cy="3048000"/>
          </a:xfrm>
          <a:prstGeom prst="straightConnector1">
            <a:avLst/>
          </a:prstGeom>
          <a:noFill/>
          <a:ln w="114300">
            <a:solidFill>
              <a:srgbClr val="FF0000"/>
            </a:solidFill>
            <a:round/>
            <a:headEnd/>
            <a:tailEnd type="arrow" w="lg" len="lg"/>
          </a:ln>
        </p:spPr>
      </p:cxn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flipV="1">
            <a:off x="5029200" y="1752600"/>
            <a:ext cx="3276600" cy="914400"/>
          </a:xfrm>
          <a:prstGeom prst="straightConnector1">
            <a:avLst/>
          </a:prstGeom>
          <a:noFill/>
          <a:ln w="114300">
            <a:solidFill>
              <a:srgbClr val="FF0000"/>
            </a:solidFill>
            <a:round/>
            <a:headEnd/>
            <a:tailEnd type="arrow" w="lg" len="lg"/>
          </a:ln>
        </p:spPr>
      </p:cxnSp>
      <p:sp>
        <p:nvSpPr>
          <p:cNvPr id="1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No data like more data!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9154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What’s the deal with neural networks?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05740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</a:rPr>
              <a:t>Data</a:t>
            </a:r>
            <a:endParaRPr lang="en-US" sz="32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548275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</a:rPr>
              <a:t>Features</a:t>
            </a:r>
            <a:endParaRPr lang="en-US" sz="32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03915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</a:rPr>
              <a:t>Model</a:t>
            </a:r>
            <a:endParaRPr lang="en-US" sz="32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53002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</a:rPr>
              <a:t>Optimization</a:t>
            </a:r>
            <a:endParaRPr lang="en-US" sz="3200" b="0" dirty="0">
              <a:solidFill>
                <a:schemeClr val="bg1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2862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Limits of Supervised Classification?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Why is this a big data problem?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362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Isn’t gathering labels a serious bottleneck?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895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Solutions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2766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Crowdsourcing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ootstrapping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semi-supervised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techniques</a:t>
            </a:r>
          </a:p>
          <a:p>
            <a:pPr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Exploiting user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behavior logs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491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virtuous cycle of data-driven products</a:t>
            </a:r>
          </a:p>
        </p:txBody>
      </p:sp>
    </p:spTree>
    <p:extLst>
      <p:ext uri="{BB962C8B-B14F-4D97-AF65-F5344CB8AC3E}">
        <p14:creationId xmlns:p14="http://schemas.microsoft.com/office/powerpoint/2010/main" val="11347069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Supervised </a:t>
            </a: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Binary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Classification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187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Restrict output label to be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binary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568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mr-IN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Yes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/</a:t>
            </a:r>
            <a:r>
              <a:rPr lang="mr-IN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No</a:t>
            </a:r>
            <a:endParaRPr lang="mr-IN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1/0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483114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Binary classifiers form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primitive </a:t>
            </a:r>
          </a:p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building blocks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for multi-class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problems</a:t>
            </a:r>
            <a:r>
              <a:rPr lang="mr-IN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400" b="0" i="1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48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Binary Classifiers as Building Blocks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138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Example: four-way classification</a:t>
            </a:r>
            <a:endParaRPr lang="en-US" sz="2400" b="0" i="1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133600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One vs. rest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classifiers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752600" y="2976936"/>
            <a:ext cx="1222612" cy="2966664"/>
            <a:chOff x="1752600" y="2976936"/>
            <a:chExt cx="1222612" cy="2966664"/>
          </a:xfrm>
        </p:grpSpPr>
        <p:sp>
          <p:nvSpPr>
            <p:cNvPr id="2" name="Rounded Rectangle 1"/>
            <p:cNvSpPr/>
            <p:nvPr/>
          </p:nvSpPr>
          <p:spPr bwMode="auto">
            <a:xfrm>
              <a:off x="1756012" y="2976936"/>
              <a:ext cx="12192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A or not?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1756012" y="3762624"/>
              <a:ext cx="12192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B or not?</a:t>
              </a:r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1752600" y="4548312"/>
              <a:ext cx="12192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C or not?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1754875" y="5334000"/>
              <a:ext cx="12192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 or not?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715000" y="2976936"/>
            <a:ext cx="2819400" cy="2966664"/>
            <a:chOff x="5715000" y="2976936"/>
            <a:chExt cx="2819400" cy="2966664"/>
          </a:xfrm>
        </p:grpSpPr>
        <p:sp>
          <p:nvSpPr>
            <p:cNvPr id="16" name="Rounded Rectangle 15"/>
            <p:cNvSpPr/>
            <p:nvPr/>
          </p:nvSpPr>
          <p:spPr bwMode="auto">
            <a:xfrm>
              <a:off x="5715000" y="2976936"/>
              <a:ext cx="12192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A or not?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6248400" y="3762624"/>
              <a:ext cx="12192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B or not?</a:t>
              </a:r>
            </a:p>
          </p:txBody>
        </p:sp>
        <p:sp>
          <p:nvSpPr>
            <p:cNvPr id="18" name="Rounded Rectangle 17"/>
            <p:cNvSpPr/>
            <p:nvPr/>
          </p:nvSpPr>
          <p:spPr bwMode="auto">
            <a:xfrm>
              <a:off x="6781800" y="4548312"/>
              <a:ext cx="12192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C or not?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7315200" y="5334000"/>
              <a:ext cx="12192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 or not?</a:t>
              </a:r>
            </a:p>
          </p:txBody>
        </p:sp>
        <p:cxnSp>
          <p:nvCxnSpPr>
            <p:cNvPr id="5" name="Elbow Connector 4"/>
            <p:cNvCxnSpPr>
              <a:stCxn id="16" idx="3"/>
              <a:endCxn id="17" idx="1"/>
            </p:cNvCxnSpPr>
            <p:nvPr/>
          </p:nvCxnSpPr>
          <p:spPr bwMode="auto">
            <a:xfrm flipH="1">
              <a:off x="6248400" y="3281736"/>
              <a:ext cx="685800" cy="785688"/>
            </a:xfrm>
            <a:prstGeom prst="bentConnector5">
              <a:avLst>
                <a:gd name="adj1" fmla="val -33333"/>
                <a:gd name="adj2" fmla="val 50000"/>
                <a:gd name="adj3" fmla="val 133333"/>
              </a:avLst>
            </a:prstGeom>
            <a:ln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17" idx="3"/>
              <a:endCxn id="18" idx="1"/>
            </p:cNvCxnSpPr>
            <p:nvPr/>
          </p:nvCxnSpPr>
          <p:spPr bwMode="auto">
            <a:xfrm flipH="1">
              <a:off x="6781800" y="4067424"/>
              <a:ext cx="685800" cy="785688"/>
            </a:xfrm>
            <a:prstGeom prst="bentConnector5">
              <a:avLst>
                <a:gd name="adj1" fmla="val -33333"/>
                <a:gd name="adj2" fmla="val 50000"/>
                <a:gd name="adj3" fmla="val 133333"/>
              </a:avLst>
            </a:prstGeom>
            <a:ln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Elbow Connector 26"/>
            <p:cNvCxnSpPr>
              <a:stCxn id="18" idx="3"/>
              <a:endCxn id="19" idx="1"/>
            </p:cNvCxnSpPr>
            <p:nvPr/>
          </p:nvCxnSpPr>
          <p:spPr bwMode="auto">
            <a:xfrm flipH="1">
              <a:off x="7315200" y="4853112"/>
              <a:ext cx="685800" cy="785688"/>
            </a:xfrm>
            <a:prstGeom prst="bentConnector5">
              <a:avLst>
                <a:gd name="adj1" fmla="val -33333"/>
                <a:gd name="adj2" fmla="val 50000"/>
                <a:gd name="adj3" fmla="val 133333"/>
              </a:avLst>
            </a:prstGeom>
            <a:ln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4419600" y="2133600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Classifier cascades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61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3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Task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0" y="144780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Given: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111" y="1600200"/>
            <a:ext cx="1790700" cy="28194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08511" y="1885890"/>
            <a:ext cx="4359289" cy="400110"/>
            <a:chOff x="4267200" y="3124200"/>
            <a:chExt cx="4359289" cy="400110"/>
          </a:xfrm>
        </p:grpSpPr>
        <p:sp>
          <p:nvSpPr>
            <p:cNvPr id="37" name="TextBox 36"/>
            <p:cNvSpPr txBox="1"/>
            <p:nvPr/>
          </p:nvSpPr>
          <p:spPr>
            <a:xfrm>
              <a:off x="5867400" y="3124200"/>
              <a:ext cx="27590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C00000"/>
                  </a:solidFill>
                  <a:latin typeface="Gill Sans"/>
                </a:rPr>
                <a:t>(sparse) feature vector</a:t>
              </a:r>
              <a:endParaRPr lang="en-US" sz="2000" b="0" dirty="0">
                <a:solidFill>
                  <a:srgbClr val="C00000"/>
                </a:solidFill>
                <a:latin typeface="Gill Sans"/>
              </a:endParaRPr>
            </a:p>
          </p:txBody>
        </p:sp>
        <p:cxnSp>
          <p:nvCxnSpPr>
            <p:cNvPr id="38" name="Straight Arrow Connector 37"/>
            <p:cNvCxnSpPr/>
            <p:nvPr/>
          </p:nvCxnSpPr>
          <p:spPr bwMode="auto">
            <a:xfrm flipV="1">
              <a:off x="4267200" y="3124200"/>
              <a:ext cx="0" cy="2286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9" name="Straight Arrow Connector 38"/>
            <p:cNvCxnSpPr/>
            <p:nvPr/>
          </p:nvCxnSpPr>
          <p:spPr bwMode="auto">
            <a:xfrm flipH="1">
              <a:off x="4267200" y="3352800"/>
              <a:ext cx="1600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grpSp>
        <p:nvGrpSpPr>
          <p:cNvPr id="40" name="Group 39"/>
          <p:cNvGrpSpPr/>
          <p:nvPr/>
        </p:nvGrpSpPr>
        <p:grpSpPr>
          <a:xfrm>
            <a:off x="5089511" y="1180980"/>
            <a:ext cx="1871084" cy="457200"/>
            <a:chOff x="4267200" y="3124200"/>
            <a:chExt cx="1871084" cy="457200"/>
          </a:xfrm>
        </p:grpSpPr>
        <p:sp>
          <p:nvSpPr>
            <p:cNvPr id="61" name="TextBox 60"/>
            <p:cNvSpPr txBox="1"/>
            <p:nvPr/>
          </p:nvSpPr>
          <p:spPr>
            <a:xfrm>
              <a:off x="5410200" y="3124200"/>
              <a:ext cx="7280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C00000"/>
                  </a:solidFill>
                  <a:latin typeface="Gill Sans"/>
                </a:rPr>
                <a:t>label</a:t>
              </a:r>
              <a:endParaRPr lang="en-US" sz="2000" b="0" dirty="0">
                <a:solidFill>
                  <a:srgbClr val="C00000"/>
                </a:solidFill>
                <a:latin typeface="Gill Sans"/>
              </a:endParaRPr>
            </a:p>
          </p:txBody>
        </p:sp>
        <p:cxnSp>
          <p:nvCxnSpPr>
            <p:cNvPr id="62" name="Straight Arrow Connector 61"/>
            <p:cNvCxnSpPr/>
            <p:nvPr/>
          </p:nvCxnSpPr>
          <p:spPr bwMode="auto">
            <a:xfrm flipH="1">
              <a:off x="4267200" y="3352800"/>
              <a:ext cx="0" cy="2286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3" name="Straight Arrow Connector 62"/>
            <p:cNvCxnSpPr/>
            <p:nvPr/>
          </p:nvCxnSpPr>
          <p:spPr bwMode="auto">
            <a:xfrm flipH="1">
              <a:off x="4267200" y="3352800"/>
              <a:ext cx="11430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pic>
        <p:nvPicPr>
          <p:cNvPr id="64" name="Picture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740" y="2385060"/>
            <a:ext cx="2689860" cy="28194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1940" y="2766060"/>
            <a:ext cx="1127760" cy="281940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0" y="320040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Induce: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0" y="3600510"/>
            <a:ext cx="769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Such that loss is minimized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0480" y="3341430"/>
            <a:ext cx="1264920" cy="25908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6200" y="4057710"/>
            <a:ext cx="1943100" cy="762000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4638664" y="4591110"/>
            <a:ext cx="3438536" cy="533400"/>
            <a:chOff x="4267200" y="3124200"/>
            <a:chExt cx="3438536" cy="533400"/>
          </a:xfrm>
        </p:grpSpPr>
        <p:sp>
          <p:nvSpPr>
            <p:cNvPr id="71" name="TextBox 70"/>
            <p:cNvSpPr txBox="1"/>
            <p:nvPr/>
          </p:nvSpPr>
          <p:spPr>
            <a:xfrm>
              <a:off x="6096000" y="3257490"/>
              <a:ext cx="16097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C00000"/>
                  </a:solidFill>
                  <a:latin typeface="Gill Sans"/>
                </a:rPr>
                <a:t>loss function</a:t>
              </a:r>
              <a:endParaRPr lang="en-US" sz="2000" b="0" dirty="0">
                <a:solidFill>
                  <a:srgbClr val="C00000"/>
                </a:solidFill>
                <a:latin typeface="Gill Sans"/>
              </a:endParaRPr>
            </a:p>
          </p:txBody>
        </p:sp>
        <p:cxnSp>
          <p:nvCxnSpPr>
            <p:cNvPr id="72" name="Straight Arrow Connector 71"/>
            <p:cNvCxnSpPr/>
            <p:nvPr/>
          </p:nvCxnSpPr>
          <p:spPr bwMode="auto">
            <a:xfrm flipV="1">
              <a:off x="4267200" y="3124200"/>
              <a:ext cx="0" cy="3048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3" name="Straight Arrow Connector 72"/>
            <p:cNvCxnSpPr/>
            <p:nvPr/>
          </p:nvCxnSpPr>
          <p:spPr bwMode="auto">
            <a:xfrm flipH="1">
              <a:off x="4267200" y="3429000"/>
              <a:ext cx="17526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sp>
        <p:nvSpPr>
          <p:cNvPr id="74" name="TextBox 73"/>
          <p:cNvSpPr txBox="1"/>
          <p:nvPr/>
        </p:nvSpPr>
        <p:spPr>
          <a:xfrm>
            <a:off x="0" y="518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Typically,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we consider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functions of a parametric form: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1800" y="5643265"/>
            <a:ext cx="3169920" cy="762000"/>
          </a:xfrm>
          <a:prstGeom prst="rect">
            <a:avLst/>
          </a:prstGeom>
        </p:spPr>
      </p:pic>
      <p:grpSp>
        <p:nvGrpSpPr>
          <p:cNvPr id="76" name="Group 75"/>
          <p:cNvGrpSpPr/>
          <p:nvPr/>
        </p:nvGrpSpPr>
        <p:grpSpPr>
          <a:xfrm>
            <a:off x="5537153" y="6157555"/>
            <a:ext cx="2844847" cy="476310"/>
            <a:chOff x="5105400" y="5029200"/>
            <a:chExt cx="2844847" cy="476310"/>
          </a:xfrm>
        </p:grpSpPr>
        <p:sp>
          <p:nvSpPr>
            <p:cNvPr id="77" name="TextBox 76"/>
            <p:cNvSpPr txBox="1"/>
            <p:nvPr/>
          </p:nvSpPr>
          <p:spPr>
            <a:xfrm>
              <a:off x="5867400" y="5105400"/>
              <a:ext cx="20828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C00000"/>
                  </a:solidFill>
                  <a:latin typeface="Gill Sans"/>
                </a:rPr>
                <a:t>model parameters</a:t>
              </a:r>
              <a:endParaRPr lang="en-US" sz="2000" b="0" dirty="0">
                <a:solidFill>
                  <a:srgbClr val="C00000"/>
                </a:solidFill>
                <a:latin typeface="Gill Sans"/>
              </a:endParaRPr>
            </a:p>
          </p:txBody>
        </p:sp>
        <p:cxnSp>
          <p:nvCxnSpPr>
            <p:cNvPr id="78" name="Straight Arrow Connector 77"/>
            <p:cNvCxnSpPr/>
            <p:nvPr/>
          </p:nvCxnSpPr>
          <p:spPr bwMode="auto">
            <a:xfrm flipV="1">
              <a:off x="5105400" y="5029200"/>
              <a:ext cx="0" cy="3048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9" name="Straight Arrow Connector 78"/>
            <p:cNvCxnSpPr/>
            <p:nvPr/>
          </p:nvCxnSpPr>
          <p:spPr bwMode="auto">
            <a:xfrm rot="10800000">
              <a:off x="5105401" y="5334000"/>
              <a:ext cx="762000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05444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66" grpId="0"/>
      <p:bldP spid="67" grpId="0"/>
      <p:bldP spid="7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743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Key insight: machine learning as an optimization problem!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124200"/>
            <a:ext cx="914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(closed form solutions generally not possible)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2419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924800" y="6400800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* caveats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Gradient Descent: Preliminaries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Rewrite: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600200" y="2057400"/>
            <a:ext cx="6096000" cy="762000"/>
            <a:chOff x="1295400" y="1524000"/>
            <a:chExt cx="6096000" cy="76200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8840" y="1710690"/>
              <a:ext cx="1432560" cy="388620"/>
            </a:xfrm>
            <a:prstGeom prst="rect">
              <a:avLst/>
            </a:prstGeom>
          </p:spPr>
        </p:pic>
        <p:sp>
          <p:nvSpPr>
            <p:cNvPr id="18" name="Right Arrow 17"/>
            <p:cNvSpPr/>
            <p:nvPr/>
          </p:nvSpPr>
          <p:spPr bwMode="auto">
            <a:xfrm>
              <a:off x="4800600" y="1714500"/>
              <a:ext cx="838200" cy="38100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5400" y="1524000"/>
              <a:ext cx="3154680" cy="762000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0" y="2971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Compute gradient: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3352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“Points” to fastest increasing “direction”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0" y="3775770"/>
            <a:ext cx="4229100" cy="66294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0" y="4948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So, at any point: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5455920"/>
            <a:ext cx="1882140" cy="2819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5890260"/>
            <a:ext cx="1417320" cy="28194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486400" y="4933890"/>
            <a:ext cx="38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*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9677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20" grpId="0"/>
      <p:bldP spid="21" grpId="0"/>
      <p:bldP spid="23" grpId="0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Gradient Descent: Iterative Update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Start at an arbitrary point, iteratively update: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43153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Lots of details: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46963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Figuring out the step size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Getting stuck in local minima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Convergence rate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…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040" y="2415540"/>
            <a:ext cx="3261360" cy="32766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0" y="3043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We have: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3558540"/>
            <a:ext cx="3550920" cy="32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9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/>
      <p:bldP spid="21" grpId="0"/>
      <p:bldP spid="2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021568"/>
            <a:ext cx="922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Franklin Gothic Book"/>
              </a:rPr>
              <a:t>Repeat until convergence:</a:t>
            </a:r>
            <a:endParaRPr lang="en-US" sz="2400" b="0" dirty="0">
              <a:solidFill>
                <a:srgbClr val="000000"/>
              </a:solidFill>
              <a:latin typeface="Gill Sans"/>
              <a:cs typeface="Franklin Gothic Book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3543300"/>
            <a:ext cx="6229350" cy="9525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22479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Gradient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Descent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091535"/>
            <a:ext cx="922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Franklin Gothic Book"/>
              </a:rPr>
              <a:t>Note, sometimes formulated as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Franklin Gothic Book"/>
              </a:rPr>
              <a:t>ascent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Franklin Gothic Book"/>
              </a:rPr>
              <a:t> but entirely equivalent</a:t>
            </a:r>
            <a:endParaRPr lang="en-US" sz="2400" b="0" dirty="0">
              <a:solidFill>
                <a:srgbClr val="000000"/>
              </a:solidFill>
              <a:latin typeface="Gill Sans"/>
              <a:cs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44703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Structure of the Course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286000" y="4453726"/>
            <a:ext cx="4572000" cy="11088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  <a:t>“Core” framework features </a:t>
            </a:r>
            <a:b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</a:br>
            <a: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  <a:t>and algorithm design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cs typeface="Helvetica Neue"/>
            </a:endParaRPr>
          </a:p>
        </p:txBody>
      </p:sp>
      <p:sp>
        <p:nvSpPr>
          <p:cNvPr id="10" name="Rounded Rectangle 9"/>
          <p:cNvSpPr/>
          <p:nvPr/>
        </p:nvSpPr>
        <p:spPr>
          <a:xfrm rot="16200000">
            <a:off x="18127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Text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3" name="Rounded Rectangle 12"/>
          <p:cNvSpPr/>
          <p:nvPr/>
        </p:nvSpPr>
        <p:spPr>
          <a:xfrm rot="16200000">
            <a:off x="2879548" y="2606854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Graphs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4" name="Rounded Rectangle 13"/>
          <p:cNvSpPr/>
          <p:nvPr/>
        </p:nvSpPr>
        <p:spPr>
          <a:xfrm rot="16200000">
            <a:off x="39463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Relational Data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5" name="Rounded Rectangle 14"/>
          <p:cNvSpPr/>
          <p:nvPr/>
        </p:nvSpPr>
        <p:spPr>
          <a:xfrm rot="16200000">
            <a:off x="50131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Mining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60623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 animBg="1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 bwMode="auto">
          <a:xfrm rot="5400000" flipH="1" flipV="1">
            <a:off x="2514600" y="3124200"/>
            <a:ext cx="1143000" cy="990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2514600" y="3611880"/>
            <a:ext cx="457200" cy="586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2" name="Right Arrow 11"/>
          <p:cNvSpPr/>
          <p:nvPr/>
        </p:nvSpPr>
        <p:spPr bwMode="auto">
          <a:xfrm>
            <a:off x="4572000" y="3048000"/>
            <a:ext cx="609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43200" y="55626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FF0000"/>
                </a:solidFill>
                <a:latin typeface="Gill Sans"/>
                <a:cs typeface="Franklin Gothic Book"/>
              </a:rPr>
              <a:t>Old weights</a:t>
            </a:r>
            <a:endParaRPr lang="en-US" sz="1800" b="0" dirty="0">
              <a:solidFill>
                <a:srgbClr val="FF0000"/>
              </a:solidFill>
              <a:latin typeface="Gill Sans"/>
              <a:cs typeface="Franklin Gothic Book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00600" y="5879068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FF0000"/>
                </a:solidFill>
                <a:latin typeface="Gill Sans"/>
                <a:cs typeface="Franklin Gothic Book"/>
              </a:rPr>
              <a:t>Update based on gradient</a:t>
            </a:r>
            <a:endParaRPr lang="en-US" sz="1800" b="0" dirty="0">
              <a:solidFill>
                <a:srgbClr val="FF0000"/>
              </a:solidFill>
              <a:latin typeface="Gill Sans"/>
              <a:cs typeface="Franklin Gothic Book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71600" y="55626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FF0000"/>
                </a:solidFill>
                <a:latin typeface="Gill Sans"/>
                <a:cs typeface="Franklin Gothic Book"/>
              </a:rPr>
              <a:t>New weights</a:t>
            </a:r>
            <a:endParaRPr lang="en-US" sz="1800" b="0" dirty="0">
              <a:solidFill>
                <a:srgbClr val="FF0000"/>
              </a:solidFill>
              <a:latin typeface="Gill Sans"/>
              <a:cs typeface="Franklin Gothic Book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3048000" y="3581400"/>
            <a:ext cx="76200" cy="76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362200" y="3352800"/>
            <a:ext cx="1066800" cy="914400"/>
            <a:chOff x="2362200" y="2895600"/>
            <a:chExt cx="1066800" cy="914400"/>
          </a:xfrm>
        </p:grpSpPr>
        <p:sp>
          <p:nvSpPr>
            <p:cNvPr id="19" name="Oval 18"/>
            <p:cNvSpPr/>
            <p:nvPr/>
          </p:nvSpPr>
          <p:spPr bwMode="auto">
            <a:xfrm>
              <a:off x="2819400" y="3352800"/>
              <a:ext cx="76200" cy="762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 flipV="1">
              <a:off x="2362200" y="2895600"/>
              <a:ext cx="1066800" cy="9144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4876800"/>
            <a:ext cx="6229350" cy="9525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728133" y="1739901"/>
            <a:ext cx="3729567" cy="2456744"/>
            <a:chOff x="728133" y="1282701"/>
            <a:chExt cx="3729567" cy="2456744"/>
          </a:xfrm>
        </p:grpSpPr>
        <p:sp>
          <p:nvSpPr>
            <p:cNvPr id="3" name="Freeform 2"/>
            <p:cNvSpPr/>
            <p:nvPr/>
          </p:nvSpPr>
          <p:spPr bwMode="auto">
            <a:xfrm>
              <a:off x="728133" y="1540933"/>
              <a:ext cx="3022600" cy="2198512"/>
            </a:xfrm>
            <a:custGeom>
              <a:avLst/>
              <a:gdLst>
                <a:gd name="connsiteX0" fmla="*/ 0 w 3022600"/>
                <a:gd name="connsiteY0" fmla="*/ 389467 h 2198512"/>
                <a:gd name="connsiteX1" fmla="*/ 592667 w 3022600"/>
                <a:gd name="connsiteY1" fmla="*/ 1778000 h 2198512"/>
                <a:gd name="connsiteX2" fmla="*/ 1236134 w 3022600"/>
                <a:gd name="connsiteY2" fmla="*/ 2150534 h 2198512"/>
                <a:gd name="connsiteX3" fmla="*/ 1761067 w 3022600"/>
                <a:gd name="connsiteY3" fmla="*/ 2065867 h 2198512"/>
                <a:gd name="connsiteX4" fmla="*/ 2226734 w 3022600"/>
                <a:gd name="connsiteY4" fmla="*/ 1761067 h 2198512"/>
                <a:gd name="connsiteX5" fmla="*/ 2607734 w 3022600"/>
                <a:gd name="connsiteY5" fmla="*/ 1219200 h 2198512"/>
                <a:gd name="connsiteX6" fmla="*/ 3022600 w 3022600"/>
                <a:gd name="connsiteY6" fmla="*/ 0 h 219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22600" h="2198512">
                  <a:moveTo>
                    <a:pt x="0" y="389467"/>
                  </a:moveTo>
                  <a:cubicBezTo>
                    <a:pt x="193322" y="936978"/>
                    <a:pt x="386645" y="1484489"/>
                    <a:pt x="592667" y="1778000"/>
                  </a:cubicBezTo>
                  <a:cubicBezTo>
                    <a:pt x="798689" y="2071511"/>
                    <a:pt x="1041401" y="2102556"/>
                    <a:pt x="1236134" y="2150534"/>
                  </a:cubicBezTo>
                  <a:cubicBezTo>
                    <a:pt x="1430867" y="2198512"/>
                    <a:pt x="1595967" y="2130778"/>
                    <a:pt x="1761067" y="2065867"/>
                  </a:cubicBezTo>
                  <a:cubicBezTo>
                    <a:pt x="1926167" y="2000956"/>
                    <a:pt x="2085623" y="1902178"/>
                    <a:pt x="2226734" y="1761067"/>
                  </a:cubicBezTo>
                  <a:cubicBezTo>
                    <a:pt x="2367845" y="1619956"/>
                    <a:pt x="2475090" y="1512711"/>
                    <a:pt x="2607734" y="1219200"/>
                  </a:cubicBezTo>
                  <a:cubicBezTo>
                    <a:pt x="2740378" y="925689"/>
                    <a:pt x="2925233" y="273755"/>
                    <a:pt x="3022600" y="0"/>
                  </a:cubicBezTo>
                </a:path>
              </a:pathLst>
            </a:cu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6200" y="1282701"/>
              <a:ext cx="571500" cy="352425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3118644"/>
            <a:ext cx="409575" cy="257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2819400"/>
            <a:ext cx="561975" cy="714375"/>
          </a:xfrm>
          <a:prstGeom prst="rect">
            <a:avLst/>
          </a:prstGeom>
        </p:spPr>
      </p:pic>
      <p:sp>
        <p:nvSpPr>
          <p:cNvPr id="2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Intuition behind the math…</a:t>
            </a:r>
          </a:p>
        </p:txBody>
      </p:sp>
    </p:spTree>
    <p:extLst>
      <p:ext uri="{BB962C8B-B14F-4D97-AF65-F5344CB8AC3E}">
        <p14:creationId xmlns:p14="http://schemas.microsoft.com/office/powerpoint/2010/main" val="342863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7" grpId="0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uds_over_hill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4088" y="-76200"/>
            <a:ext cx="10490088" cy="69763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5800" y="4535269"/>
            <a:ext cx="3531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 smtClean="0">
                <a:latin typeface="Gill Sans"/>
                <a:cs typeface="Franklin Gothic Book"/>
              </a:rPr>
              <a:t>Gradient Descent</a:t>
            </a:r>
            <a:endParaRPr lang="en-US" sz="3600" b="0" dirty="0">
              <a:latin typeface="Gill Sans"/>
              <a:cs typeface="Franklin Gothic Book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819400" y="5257800"/>
            <a:ext cx="6019800" cy="1143000"/>
          </a:xfrm>
          <a:prstGeom prst="rect">
            <a:avLst/>
          </a:prstGeom>
          <a:solidFill>
            <a:schemeClr val="tx1"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0" dir="5400000" algn="ctr" rotWithShape="0">
              <a:schemeClr val="tx1">
                <a:alpha val="43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(Hills)</a:t>
            </a:r>
            <a:endParaRPr lang="en-US" sz="1000" b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5486400"/>
            <a:ext cx="498348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04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440" y="3810000"/>
            <a:ext cx="5151120" cy="56388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Even 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More Details…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9782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Gradient descent is a “first order” optimization technique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35922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Often, slow convergence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0259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Newton and quasi-Newton methods: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40691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Intuition: Taylor expansion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3975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Requires the Hessian (square matrix of second order partial derivatives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):</a:t>
            </a:r>
            <a:b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impractical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 fully compute</a:t>
            </a:r>
          </a:p>
        </p:txBody>
      </p:sp>
    </p:spTree>
    <p:extLst>
      <p:ext uri="{BB962C8B-B14F-4D97-AF65-F5344CB8AC3E}">
        <p14:creationId xmlns:p14="http://schemas.microsoft.com/office/powerpoint/2010/main" val="36211559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800px-Framing_hamm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534923"/>
            <a:ext cx="10058400" cy="7392924"/>
          </a:xfrm>
          <a:prstGeom prst="rect">
            <a:avLst/>
          </a:prstGeom>
        </p:spPr>
      </p:pic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(Hammer)</a:t>
            </a:r>
            <a:endParaRPr lang="en-US" sz="1000" b="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4724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20476523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1645920"/>
            <a:ext cx="1790700" cy="281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080260"/>
            <a:ext cx="2689860" cy="2819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2461260"/>
            <a:ext cx="1127760" cy="281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6640" y="4770120"/>
            <a:ext cx="2948940" cy="6629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6640" y="5661660"/>
            <a:ext cx="3413760" cy="6629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0" y="3299460"/>
            <a:ext cx="2895600" cy="112014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Logistic Regression: Preliminaries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154686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Given: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4800" y="3200400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Define: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4800" y="4796135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Interpretation: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855464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Relation to the Logistic Function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14782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After some algebra: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1981200"/>
            <a:ext cx="2773680" cy="126492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28600" y="3505200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logistic function: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4061460"/>
            <a:ext cx="1429981" cy="586740"/>
          </a:xfrm>
          <a:prstGeom prst="rect">
            <a:avLst/>
          </a:prstGeom>
        </p:spPr>
      </p:pic>
      <p:pic>
        <p:nvPicPr>
          <p:cNvPr id="19" name="Picture 18" descr="logistic_functio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505200"/>
            <a:ext cx="5410200" cy="324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259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480" y="1447800"/>
            <a:ext cx="2712720" cy="7543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265" y="2491740"/>
            <a:ext cx="3002280" cy="7543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3810000"/>
            <a:ext cx="1127760" cy="281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5334000"/>
            <a:ext cx="7498080" cy="7543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4267200"/>
            <a:ext cx="5753100" cy="32766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Training an LR Classifier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" y="1572136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Maximize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the conditional likelihood: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600" y="2437983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Define the objective in terms of conditional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log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likelihood: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9600" y="371790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We know: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9600" y="4186535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So: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3345" y="4872335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Substituting: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833463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920" y="1694795"/>
            <a:ext cx="7498080" cy="7543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" y="2532995"/>
            <a:ext cx="4732020" cy="76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4084320"/>
            <a:ext cx="3634740" cy="3276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0660" y="4594860"/>
            <a:ext cx="4472940" cy="6629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5836920"/>
            <a:ext cx="6324600" cy="79248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LR Classifier Update Rule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3400" y="1237595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Take the derivative: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3400" y="3523595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General form of update rule: 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3400" y="5375255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Final update rule: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762103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14800" y="5791200"/>
            <a:ext cx="480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Want more details? </a:t>
            </a:r>
            <a:br>
              <a:rPr lang="en-US" sz="2400" b="0" dirty="0" smtClean="0">
                <a:solidFill>
                  <a:srgbClr val="FF0000"/>
                </a:solidFill>
                <a:latin typeface="Gill Sans"/>
              </a:rPr>
            </a:br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Take a real machine-learning course!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Lots more details…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65955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Regularization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Different loss functions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424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mr-IN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106368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 bwMode="auto">
          <a:xfrm>
            <a:off x="23622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3962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5486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7010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4724400" y="56579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reducer</a:t>
            </a:r>
          </a:p>
        </p:txBody>
      </p:sp>
      <p:cxnSp>
        <p:nvCxnSpPr>
          <p:cNvPr id="20" name="Elbow Connector 19"/>
          <p:cNvCxnSpPr>
            <a:stCxn id="3" idx="2"/>
            <a:endCxn id="7" idx="0"/>
          </p:cNvCxnSpPr>
          <p:nvPr/>
        </p:nvCxnSpPr>
        <p:spPr bwMode="auto">
          <a:xfrm rot="16200000" flipH="1">
            <a:off x="3657600" y="3943410"/>
            <a:ext cx="1066800" cy="23622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4" idx="2"/>
            <a:endCxn id="7" idx="0"/>
          </p:cNvCxnSpPr>
          <p:nvPr/>
        </p:nvCxnSpPr>
        <p:spPr bwMode="auto">
          <a:xfrm rot="16200000" flipH="1">
            <a:off x="4457700" y="4743510"/>
            <a:ext cx="1066800" cy="762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5" idx="2"/>
            <a:endCxn id="7" idx="0"/>
          </p:cNvCxnSpPr>
          <p:nvPr/>
        </p:nvCxnSpPr>
        <p:spPr bwMode="auto">
          <a:xfrm rot="5400000">
            <a:off x="5219700" y="4743510"/>
            <a:ext cx="1066800" cy="762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6" idx="2"/>
            <a:endCxn id="7" idx="0"/>
          </p:cNvCxnSpPr>
          <p:nvPr/>
        </p:nvCxnSpPr>
        <p:spPr bwMode="auto">
          <a:xfrm rot="5400000">
            <a:off x="5981700" y="3981510"/>
            <a:ext cx="1066800" cy="2286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Curved Right Arrow 29"/>
          <p:cNvSpPr/>
          <p:nvPr/>
        </p:nvSpPr>
        <p:spPr bwMode="auto">
          <a:xfrm flipV="1">
            <a:off x="609600" y="3905310"/>
            <a:ext cx="1447800" cy="2286000"/>
          </a:xfrm>
          <a:prstGeom prst="curved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86200" y="3429000"/>
            <a:ext cx="2991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compute partial gradient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048000" y="2743200"/>
            <a:ext cx="4419600" cy="628710"/>
            <a:chOff x="3048000" y="2057400"/>
            <a:chExt cx="4419600" cy="628710"/>
          </a:xfrm>
        </p:grpSpPr>
        <p:sp>
          <p:nvSpPr>
            <p:cNvPr id="32" name="TextBox 31"/>
            <p:cNvSpPr txBox="1"/>
            <p:nvPr/>
          </p:nvSpPr>
          <p:spPr>
            <a:xfrm>
              <a:off x="4376516" y="2286000"/>
              <a:ext cx="17956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single reducer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35" name="Right Brace 34"/>
            <p:cNvSpPr/>
            <p:nvPr/>
          </p:nvSpPr>
          <p:spPr bwMode="auto">
            <a:xfrm rot="5400000">
              <a:off x="5143500" y="-38100"/>
              <a:ext cx="228600" cy="4419600"/>
            </a:xfrm>
            <a:prstGeom prst="rightBrace">
              <a:avLst>
                <a:gd name="adj1" fmla="val 121666"/>
                <a:gd name="adj2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24400" y="2286000"/>
            <a:ext cx="2667000" cy="533400"/>
            <a:chOff x="4724400" y="1600200"/>
            <a:chExt cx="2667000" cy="533400"/>
          </a:xfrm>
        </p:grpSpPr>
        <p:sp>
          <p:nvSpPr>
            <p:cNvPr id="34" name="Right Brace 33"/>
            <p:cNvSpPr/>
            <p:nvPr/>
          </p:nvSpPr>
          <p:spPr bwMode="auto">
            <a:xfrm rot="5400000">
              <a:off x="5953155" y="371445"/>
              <a:ext cx="209490" cy="2667000"/>
            </a:xfrm>
            <a:prstGeom prst="rightBrace">
              <a:avLst>
                <a:gd name="adj1" fmla="val 121666"/>
                <a:gd name="adj2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486400" y="1733490"/>
              <a:ext cx="11817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mappers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4495800" y="6381690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update model 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81000" y="6172200"/>
            <a:ext cx="2977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iterate until convergence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295400"/>
            <a:ext cx="6229350" cy="952500"/>
          </a:xfrm>
          <a:prstGeom prst="rect">
            <a:avLst/>
          </a:prstGeom>
        </p:spPr>
      </p:pic>
      <p:sp>
        <p:nvSpPr>
          <p:cNvPr id="2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03557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30" grpId="0" animBg="1"/>
      <p:bldP spid="31" grpId="0"/>
      <p:bldP spid="37" grpId="0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Supervised Machine Learning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0574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</a:rPr>
              <a:t>The generic problem of function induction given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/>
            </a:r>
            <a:br>
              <a:rPr lang="en-US" sz="2400" b="0" dirty="0" smtClean="0">
                <a:solidFill>
                  <a:schemeClr val="bg1"/>
                </a:solidFill>
                <a:latin typeface="Gill Sans"/>
              </a:rPr>
            </a:br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sample </a:t>
            </a:r>
            <a:r>
              <a:rPr lang="en-US" sz="2400" b="0" dirty="0">
                <a:solidFill>
                  <a:schemeClr val="bg1"/>
                </a:solidFill>
                <a:latin typeface="Gill Sans"/>
              </a:rPr>
              <a:t>instances of input and output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340893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</a:rPr>
              <a:t>Classification: output draws from finite discrete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</a:rPr>
              <a:t>labels</a:t>
            </a:r>
            <a:endParaRPr lang="en-US" sz="20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790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</a:rPr>
              <a:t>Regression</a:t>
            </a:r>
            <a:r>
              <a:rPr lang="en-US" sz="2000" b="0" dirty="0">
                <a:solidFill>
                  <a:schemeClr val="bg1"/>
                </a:solidFill>
                <a:latin typeface="Gill Sans"/>
              </a:rPr>
              <a:t>: output is a continuous value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38600" y="5791200"/>
            <a:ext cx="487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This is not meant to be an exhaustive treatment of machine learning!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 rot="21400211">
            <a:off x="755281" y="3024550"/>
            <a:ext cx="1829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Focus today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9599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6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Shortcomings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7305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Hadoop is bad at iterative algorithms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1115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High job startup costs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Awkward to retain state across iterations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876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High sensitivity to skew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257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Iteration speed bounded by slowest task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7146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Potentially poor cluster utilization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0956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Must shuffle all data to a single reducer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572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Some possible tradeoffs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953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Number of iterations vs. complexity of computation per iteration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E.g., L-BFGS: faster convergence, but more to compute</a:t>
            </a:r>
          </a:p>
        </p:txBody>
      </p:sp>
    </p:spTree>
    <p:extLst>
      <p:ext uri="{BB962C8B-B14F-4D97-AF65-F5344CB8AC3E}">
        <p14:creationId xmlns:p14="http://schemas.microsoft.com/office/powerpoint/2010/main" val="195720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62000" y="1295400"/>
            <a:ext cx="75438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points =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spark.textFile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(...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).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map(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parsePoint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).persist(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)</a:t>
            </a:r>
          </a:p>
          <a:p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w = // random initial vector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for 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&lt;- 1 to ITERATIONS)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val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gradient =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points.map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{ p =&gt;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p.x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* (1/(1+exp(-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p.y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*(w dot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p.x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)))-1)*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p.y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}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.reduce((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a,b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=&gt;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a+b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w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-= gradient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28" name="Rounded Rectangle 27"/>
          <p:cNvSpPr/>
          <p:nvPr/>
        </p:nvSpPr>
        <p:spPr bwMode="auto">
          <a:xfrm>
            <a:off x="23622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3962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33" name="Rounded Rectangle 32"/>
          <p:cNvSpPr/>
          <p:nvPr/>
        </p:nvSpPr>
        <p:spPr bwMode="auto">
          <a:xfrm>
            <a:off x="5486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39" name="Rounded Rectangle 38"/>
          <p:cNvSpPr/>
          <p:nvPr/>
        </p:nvSpPr>
        <p:spPr bwMode="auto">
          <a:xfrm>
            <a:off x="7010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40" name="Rounded Rectangle 39"/>
          <p:cNvSpPr/>
          <p:nvPr/>
        </p:nvSpPr>
        <p:spPr bwMode="auto">
          <a:xfrm>
            <a:off x="4724400" y="56579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reducer</a:t>
            </a:r>
          </a:p>
        </p:txBody>
      </p:sp>
      <p:cxnSp>
        <p:nvCxnSpPr>
          <p:cNvPr id="41" name="Elbow Connector 40"/>
          <p:cNvCxnSpPr>
            <a:stCxn id="28" idx="2"/>
            <a:endCxn id="40" idx="0"/>
          </p:cNvCxnSpPr>
          <p:nvPr/>
        </p:nvCxnSpPr>
        <p:spPr bwMode="auto">
          <a:xfrm rot="16200000" flipH="1">
            <a:off x="3657600" y="3943410"/>
            <a:ext cx="1066800" cy="23622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Elbow Connector 41"/>
          <p:cNvCxnSpPr>
            <a:stCxn id="29" idx="2"/>
            <a:endCxn id="40" idx="0"/>
          </p:cNvCxnSpPr>
          <p:nvPr/>
        </p:nvCxnSpPr>
        <p:spPr bwMode="auto">
          <a:xfrm rot="16200000" flipH="1">
            <a:off x="4457700" y="4743510"/>
            <a:ext cx="1066800" cy="762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33" idx="2"/>
            <a:endCxn id="40" idx="0"/>
          </p:cNvCxnSpPr>
          <p:nvPr/>
        </p:nvCxnSpPr>
        <p:spPr bwMode="auto">
          <a:xfrm rot="5400000">
            <a:off x="5219700" y="4743510"/>
            <a:ext cx="1066800" cy="762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39" idx="2"/>
            <a:endCxn id="40" idx="0"/>
          </p:cNvCxnSpPr>
          <p:nvPr/>
        </p:nvCxnSpPr>
        <p:spPr bwMode="auto">
          <a:xfrm rot="5400000">
            <a:off x="5981700" y="3981510"/>
            <a:ext cx="1066800" cy="2286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Curved Right Arrow 44"/>
          <p:cNvSpPr/>
          <p:nvPr/>
        </p:nvSpPr>
        <p:spPr bwMode="auto">
          <a:xfrm flipV="1">
            <a:off x="609600" y="3905310"/>
            <a:ext cx="1447800" cy="2286000"/>
          </a:xfrm>
          <a:prstGeom prst="curved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886200" y="3429000"/>
            <a:ext cx="2991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compute partial gradient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495800" y="6381690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update model 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9" name="TextBox 48"/>
          <p:cNvSpPr txBox="1"/>
          <p:nvPr/>
        </p:nvSpPr>
        <p:spPr>
          <a:xfrm rot="21239651">
            <a:off x="5730788" y="2771313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What’s the difference?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Spark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419854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3" grpId="0" animBg="1"/>
      <p:bldP spid="39" grpId="0" animBg="1"/>
      <p:bldP spid="40" grpId="0" animBg="1"/>
      <p:bldP spid="45" grpId="0" animBg="1"/>
      <p:bldP spid="46" grpId="0"/>
      <p:bldP spid="47" grpId="0"/>
      <p:bldP spid="4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25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tal_movable_typ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0643" y="1"/>
            <a:ext cx="10324643" cy="68580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smtClean="0"/>
              <a:t>Wikipedia (Sorting)</a:t>
            </a:r>
            <a:endParaRPr lang="en-US" sz="1000" b="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791200" y="228600"/>
            <a:ext cx="2895600" cy="685800"/>
          </a:xfrm>
          <a:prstGeom prst="rect">
            <a:avLst/>
          </a:prstGeom>
        </p:spPr>
        <p:txBody>
          <a:bodyPr/>
          <a:lstStyle/>
          <a:p>
            <a:pPr lvl="0" algn="r">
              <a:defRPr/>
            </a:pPr>
            <a:r>
              <a:rPr lang="en-US" sz="3600" b="0" kern="0" dirty="0" smtClean="0">
                <a:latin typeface="Gill Sans"/>
                <a:cs typeface="Gill Sans"/>
              </a:rPr>
              <a:t>Classification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1097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Applications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676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Spam detection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13296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Sentiment analysis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5895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Content (e.g., genre) classification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304608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Link prediction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350264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Document ranking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39592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Object recognition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87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And much much more!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41577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Fraud detection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3337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chine-m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91" y="4171699"/>
            <a:ext cx="3705069" cy="22752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33800" y="1295400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training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Right Arrow 11"/>
          <p:cNvSpPr/>
          <p:nvPr/>
        </p:nvSpPr>
        <p:spPr bwMode="auto">
          <a:xfrm rot="2776914">
            <a:off x="776639" y="3942555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8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144297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058697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9" descr="j0232759[1]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399491"/>
            <a:ext cx="1120775" cy="154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spam-can-m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439697"/>
            <a:ext cx="1143000" cy="1143000"/>
          </a:xfrm>
          <a:prstGeom prst="rect">
            <a:avLst/>
          </a:prstGeom>
        </p:spPr>
      </p:pic>
      <p:pic>
        <p:nvPicPr>
          <p:cNvPr id="13" name="Picture 12" descr="ham-carto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734722"/>
            <a:ext cx="1143000" cy="866775"/>
          </a:xfrm>
          <a:prstGeom prst="rect">
            <a:avLst/>
          </a:prstGeom>
        </p:spPr>
      </p:pic>
      <p:pic>
        <p:nvPicPr>
          <p:cNvPr id="27" name="Picture 26" descr="spam-can-m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296697"/>
            <a:ext cx="1143000" cy="11430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 bwMode="auto">
          <a:xfrm>
            <a:off x="1676400" y="2753897"/>
            <a:ext cx="114300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 bwMode="auto">
          <a:xfrm flipV="1">
            <a:off x="1066800" y="2220497"/>
            <a:ext cx="762000" cy="6858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677697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 bwMode="auto">
          <a:xfrm>
            <a:off x="2209800" y="3592097"/>
            <a:ext cx="304800" cy="152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676" y="1799291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 descr="spam-can-m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562600"/>
            <a:ext cx="1143000" cy="1143000"/>
          </a:xfrm>
          <a:prstGeom prst="rect">
            <a:avLst/>
          </a:prstGeom>
        </p:spPr>
      </p:pic>
      <p:sp>
        <p:nvSpPr>
          <p:cNvPr id="45" name="Right Arrow 44"/>
          <p:cNvSpPr/>
          <p:nvPr/>
        </p:nvSpPr>
        <p:spPr bwMode="auto">
          <a:xfrm rot="8100000">
            <a:off x="6743700" y="2827991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ight Arrow 45"/>
          <p:cNvSpPr/>
          <p:nvPr/>
        </p:nvSpPr>
        <p:spPr bwMode="auto">
          <a:xfrm rot="13500000" flipH="1">
            <a:off x="6874575" y="4792616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38800" y="4161491"/>
            <a:ext cx="1447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Model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 rot="20563945">
            <a:off x="199576" y="1566507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training data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5029200" y="1447800"/>
            <a:ext cx="0" cy="5029200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Right Arrow 3"/>
          <p:cNvSpPr/>
          <p:nvPr/>
        </p:nvSpPr>
        <p:spPr bwMode="auto">
          <a:xfrm rot="19889229">
            <a:off x="4340992" y="4958146"/>
            <a:ext cx="1493747" cy="563168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4400" y="6172200"/>
            <a:ext cx="3962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Machine Learning Algorithm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105400" y="1295400"/>
            <a:ext cx="2971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testing/deployment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26" name="Picture 25" descr="ham-carto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4572000"/>
            <a:ext cx="1143000" cy="86677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382000" y="525333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Gill Sans"/>
                <a:cs typeface="Gill Sans"/>
              </a:rPr>
              <a:t>?</a:t>
            </a:r>
            <a:endParaRPr lang="en-US" sz="32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i="1" dirty="0">
                <a:solidFill>
                  <a:srgbClr val="000000"/>
                </a:solidFill>
                <a:latin typeface="Gill Sans"/>
                <a:cs typeface="Gill Sans"/>
              </a:rPr>
              <a:t>Supervised</a:t>
            </a:r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3434040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45" grpId="0" animBg="1"/>
      <p:bldP spid="46" grpId="0" animBg="1"/>
      <p:bldP spid="10" grpId="0"/>
      <p:bldP spid="24" grpId="0"/>
      <p:bldP spid="4" grpId="0" animBg="1"/>
      <p:bldP spid="38" grpId="0"/>
      <p:bldP spid="39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71600" y="472642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Objects are represented in terms of features: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52600" y="5183624"/>
            <a:ext cx="64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</a:rPr>
              <a:t>“Dense” features: sender IP, timestamp, # of recipients, length of message, etc.</a:t>
            </a:r>
            <a:endParaRPr lang="en-US" sz="20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52600" y="5845314"/>
            <a:ext cx="64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</a:rPr>
              <a:t>“Sparse” features: contains the term “</a:t>
            </a:r>
            <a:r>
              <a:rPr lang="en-US" sz="2000" b="0" dirty="0" err="1">
                <a:solidFill>
                  <a:schemeClr val="bg1"/>
                </a:solidFill>
                <a:latin typeface="Gill Sans"/>
              </a:rPr>
              <a:t>v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</a:rPr>
              <a:t>iagra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</a:rPr>
              <a:t>” in message, contains “URGENT” in subject, etc. </a:t>
            </a:r>
            <a:endParaRPr lang="en-US" sz="20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 rot="21419447">
            <a:off x="4428611" y="2508755"/>
            <a:ext cx="4506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Who comes up with the features?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 rot="21419447">
            <a:off x="4457693" y="2889755"/>
            <a:ext cx="4506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How?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Feature Representations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04800" y="1734722"/>
            <a:ext cx="3657600" cy="2847975"/>
            <a:chOff x="304800" y="1734722"/>
            <a:chExt cx="3657600" cy="2847975"/>
          </a:xfrm>
        </p:grpSpPr>
        <p:pic>
          <p:nvPicPr>
            <p:cNvPr id="18" name="Picture 6" descr="BS01060_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2144297"/>
              <a:ext cx="1009724" cy="990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 descr="BS01060_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400" y="3058697"/>
              <a:ext cx="1009724" cy="990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5" descr="spam-c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4600" y="3439697"/>
              <a:ext cx="1143000" cy="1143000"/>
            </a:xfrm>
            <a:prstGeom prst="rect">
              <a:avLst/>
            </a:prstGeom>
          </p:spPr>
        </p:pic>
        <p:pic>
          <p:nvPicPr>
            <p:cNvPr id="29" name="Picture 28" descr="ham-carto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1734722"/>
              <a:ext cx="1143000" cy="866775"/>
            </a:xfrm>
            <a:prstGeom prst="rect">
              <a:avLst/>
            </a:prstGeom>
          </p:spPr>
        </p:pic>
        <p:pic>
          <p:nvPicPr>
            <p:cNvPr id="31" name="Picture 30" descr="spam-c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400" y="2296697"/>
              <a:ext cx="1143000" cy="1143000"/>
            </a:xfrm>
            <a:prstGeom prst="rect">
              <a:avLst/>
            </a:prstGeom>
          </p:spPr>
        </p:pic>
        <p:cxnSp>
          <p:nvCxnSpPr>
            <p:cNvPr id="32" name="Straight Connector 31"/>
            <p:cNvCxnSpPr/>
            <p:nvPr/>
          </p:nvCxnSpPr>
          <p:spPr bwMode="auto">
            <a:xfrm>
              <a:off x="1676400" y="2753897"/>
              <a:ext cx="1143000" cy="2286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 bwMode="auto">
            <a:xfrm flipV="1">
              <a:off x="1066800" y="2220497"/>
              <a:ext cx="762000" cy="6858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34" name="Picture 6" descr="BS01060_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2677697"/>
              <a:ext cx="1009724" cy="990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5" name="Straight Connector 34"/>
            <p:cNvCxnSpPr/>
            <p:nvPr/>
          </p:nvCxnSpPr>
          <p:spPr bwMode="auto">
            <a:xfrm>
              <a:off x="2209800" y="3592097"/>
              <a:ext cx="304800" cy="152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029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25" grpId="0"/>
      <p:bldP spid="27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Applications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676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Spam detection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13296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Sentiment analysis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5895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Content (e.g., genre) classification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304608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Link prediction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350264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Document ranking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39592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Object recognition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87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And much much more!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41577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Fraud detection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 rot="21419447">
            <a:off x="4743598" y="5432991"/>
            <a:ext cx="3793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Features are highly application-specific!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0086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Components of a ML Solution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05740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</a:rPr>
              <a:t>Data</a:t>
            </a:r>
            <a:endParaRPr lang="en-US" sz="32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2548275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</a:rPr>
              <a:t>Features</a:t>
            </a:r>
            <a:endParaRPr lang="en-US" sz="32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03915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</a:rPr>
              <a:t>Model</a:t>
            </a:r>
            <a:endParaRPr lang="en-US" sz="32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353002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</a:rPr>
              <a:t>Optimization</a:t>
            </a:r>
            <a:endParaRPr lang="en-US" sz="32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 rot="21215804">
            <a:off x="4129918" y="5355084"/>
            <a:ext cx="4506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FF0000"/>
                </a:solidFill>
                <a:latin typeface="Gill Sans"/>
              </a:rPr>
              <a:t>What “matters” the most?</a:t>
            </a:r>
            <a:endParaRPr lang="en-US" sz="28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 rot="356844">
            <a:off x="5510091" y="2508224"/>
            <a:ext cx="28873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</a:rPr>
              <a:t>logistic regression, naïve Bayes, SVM, random forests, 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</a:rPr>
              <a:t>perceptrons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</a:rPr>
              <a:t>, neural networks, etc.</a:t>
            </a:r>
            <a:endParaRPr lang="en-US" sz="20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 rot="21264038">
            <a:off x="339694" y="3141856"/>
            <a:ext cx="3520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</a:rPr>
              <a:t>gradient descent, stochastic gradient descent, L-BFGS, etc.</a:t>
            </a:r>
            <a:endParaRPr lang="en-US" sz="2000" b="0" dirty="0">
              <a:solidFill>
                <a:schemeClr val="bg1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866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6" grpId="0"/>
      <p:bldP spid="7" grpId="0"/>
      <p:bldP spid="8" grpId="0"/>
      <p:bldP spid="10" grpId="0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55505</TotalTime>
  <Words>880</Words>
  <Application>Microsoft Macintosh PowerPoint</Application>
  <PresentationFormat>On-screen Show (4:3)</PresentationFormat>
  <Paragraphs>204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Andale Mono</vt:lpstr>
      <vt:lpstr>Arial Black</vt:lpstr>
      <vt:lpstr>Franklin Gothic Book</vt:lpstr>
      <vt:lpstr>Gill Sans</vt:lpstr>
      <vt:lpstr>Helvetica Neue</vt:lpstr>
      <vt:lpstr>Wingdings</vt:lpstr>
      <vt:lpstr>Arial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11811</cp:revision>
  <cp:lastPrinted>2017-02-24T20:32:28Z</cp:lastPrinted>
  <dcterms:created xsi:type="dcterms:W3CDTF">2012-08-31T06:36:49Z</dcterms:created>
  <dcterms:modified xsi:type="dcterms:W3CDTF">2017-02-24T20:37:19Z</dcterms:modified>
  <cp:category/>
</cp:coreProperties>
</file>